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7" r:id="rId3"/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6858000" cx="9144000"/>
  <p:notesSz cx="7099300" cy="10234600"/>
  <p:embeddedFontLst>
    <p:embeddedFont>
      <p:font typeface="Tahoma"/>
      <p:regular r:id="rId38"/>
      <p:bold r:id="rId39"/>
    </p:embeddedFont>
    <p:embeddedFont>
      <p:font typeface="Varela Round"/>
      <p:regular r:id="rId40"/>
    </p:embeddedFont>
    <p:embeddedFont>
      <p:font typeface="Ubuntu Mono"/>
      <p:regular r:id="rId41"/>
      <p:bold r:id="rId42"/>
      <p:italic r:id="rId43"/>
      <p:boldItalic r:id="rId44"/>
    </p:embeddedFont>
    <p:embeddedFont>
      <p:font typeface="Droid Sans Mono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VarelaRound-regular.fntdata"/><Relationship Id="rId20" Type="http://schemas.openxmlformats.org/officeDocument/2006/relationships/slide" Target="slides/slide14.xml"/><Relationship Id="rId42" Type="http://schemas.openxmlformats.org/officeDocument/2006/relationships/font" Target="fonts/UbuntuMono-bold.fntdata"/><Relationship Id="rId41" Type="http://schemas.openxmlformats.org/officeDocument/2006/relationships/font" Target="fonts/UbuntuMono-regular.fntdata"/><Relationship Id="rId22" Type="http://schemas.openxmlformats.org/officeDocument/2006/relationships/slide" Target="slides/slide16.xml"/><Relationship Id="rId44" Type="http://schemas.openxmlformats.org/officeDocument/2006/relationships/font" Target="fonts/UbuntuMono-boldItalic.fntdata"/><Relationship Id="rId21" Type="http://schemas.openxmlformats.org/officeDocument/2006/relationships/slide" Target="slides/slide15.xml"/><Relationship Id="rId43" Type="http://schemas.openxmlformats.org/officeDocument/2006/relationships/font" Target="fonts/UbuntuMon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DroidSansMono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Tahoma-bold.fntdata"/><Relationship Id="rId16" Type="http://schemas.openxmlformats.org/officeDocument/2006/relationships/slide" Target="slides/slide10.xml"/><Relationship Id="rId38" Type="http://schemas.openxmlformats.org/officeDocument/2006/relationships/font" Target="fonts/Tahom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078163" cy="511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019550" y="0"/>
            <a:ext cx="3078163" cy="511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721850"/>
            <a:ext cx="3078163" cy="5111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019550" y="9721850"/>
            <a:ext cx="3078163" cy="511174"/>
          </a:xfrm>
          <a:prstGeom prst="rect">
            <a:avLst/>
          </a:prstGeom>
          <a:noFill/>
          <a:ln>
            <a:noFill/>
          </a:ln>
        </p:spPr>
        <p:txBody>
          <a:bodyPr anchorCtr="0" anchor="b" bIns="48225" lIns="96475" rIns="96475" tIns="482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de-DE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1" marL="914400" rtl="0">
              <a:spcBef>
                <a:spcPts val="0"/>
              </a:spcBef>
              <a:buChar char="○"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har char="●"/>
            </a:pPr>
            <a:r>
              <a:t/>
            </a:r>
            <a:endParaRPr/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83436" y="767595"/>
            <a:ext cx="4733100" cy="3837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709930" y="4861435"/>
            <a:ext cx="5679300" cy="46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7200" lIns="97200" rIns="97200" tIns="972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709612" y="4860925"/>
            <a:ext cx="5680075" cy="46053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990600" y="768350"/>
            <a:ext cx="5118100" cy="383857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709612" y="4860925"/>
            <a:ext cx="5680200" cy="460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/>
          <p:nvPr>
            <p:ph idx="2" type="sldImg"/>
          </p:nvPr>
        </p:nvSpPr>
        <p:spPr>
          <a:xfrm>
            <a:off x="990600" y="768350"/>
            <a:ext cx="5118000" cy="38385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resentation Star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83568" y="1412775"/>
            <a:ext cx="7772400" cy="93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74439" y="6093296"/>
            <a:ext cx="4617639" cy="5640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1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6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684212" y="2781300"/>
            <a:ext cx="7772400" cy="9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–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–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»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25" y="0"/>
            <a:ext cx="9144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/>
          <p:nvPr>
            <p:ph type="ctrTitle"/>
          </p:nvPr>
        </p:nvSpPr>
        <p:spPr>
          <a:xfrm>
            <a:off x="2068850" y="2655766"/>
            <a:ext cx="5006400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4" name="Shape 54"/>
          <p:cNvSpPr/>
          <p:nvPr/>
        </p:nvSpPr>
        <p:spPr>
          <a:xfrm>
            <a:off x="7613862" y="6164015"/>
            <a:ext cx="559200" cy="7455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3187484">
            <a:off x="-24260" y="3667360"/>
            <a:ext cx="639420" cy="63942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 rot="3187806">
            <a:off x="8428208" y="1440150"/>
            <a:ext cx="949500" cy="9495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544450" y="1910120"/>
            <a:ext cx="625800" cy="8343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 rot="-2254779">
            <a:off x="8444500" y="4163760"/>
            <a:ext cx="663590" cy="7640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 rot="-1945154">
            <a:off x="421859" y="5177990"/>
            <a:ext cx="964167" cy="115224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1775778" y="4498770"/>
            <a:ext cx="450000" cy="6000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7505616" y="1108033"/>
            <a:ext cx="436800" cy="5823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-952640">
            <a:off x="1478263" y="867155"/>
            <a:ext cx="659042" cy="855862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6772950" y="-48484"/>
            <a:ext cx="398100" cy="530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rot="1909720">
            <a:off x="540775" y="374879"/>
            <a:ext cx="412415" cy="49478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7040267" y="4416363"/>
            <a:ext cx="573600" cy="764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893300" y="2799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423393" y="5679045"/>
            <a:ext cx="2601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4029014" y="567304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7701275" y="28646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415225" y="59327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1479239" y="2960771"/>
            <a:ext cx="386100" cy="514799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371264" y="5854138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 rot="-3187133">
            <a:off x="6314164" y="5818135"/>
            <a:ext cx="306420" cy="30642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5567943" y="351078"/>
            <a:ext cx="260100" cy="3467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-25" y="0"/>
            <a:ext cx="9144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7613862" y="6164015"/>
            <a:ext cx="559200" cy="7455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3187484">
            <a:off x="-24260" y="3667360"/>
            <a:ext cx="639420" cy="63942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rot="3187806">
            <a:off x="8428208" y="1440150"/>
            <a:ext cx="949500" cy="9495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44450" y="1910120"/>
            <a:ext cx="625800" cy="8343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 rot="-2254779">
            <a:off x="8444500" y="4163760"/>
            <a:ext cx="663590" cy="76401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 rot="-1945154">
            <a:off x="421859" y="5177990"/>
            <a:ext cx="964167" cy="1152248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775778" y="4498770"/>
            <a:ext cx="450000" cy="6000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7505616" y="1108033"/>
            <a:ext cx="436800" cy="5823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 rot="-952640">
            <a:off x="1478263" y="867155"/>
            <a:ext cx="659042" cy="855862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72950" y="-48484"/>
            <a:ext cx="398100" cy="530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 rot="1909720">
            <a:off x="540775" y="374879"/>
            <a:ext cx="412415" cy="49478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7040267" y="4416363"/>
            <a:ext cx="573600" cy="7647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2893300" y="2799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2423393" y="5679045"/>
            <a:ext cx="260100" cy="3468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4029014" y="567304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7701275" y="28646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3415225" y="59327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79239" y="2960771"/>
            <a:ext cx="386100" cy="514799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371264" y="5854138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-3187133">
            <a:off x="6314164" y="5818135"/>
            <a:ext cx="306420" cy="30642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567943" y="351078"/>
            <a:ext cx="260100" cy="3467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type="ctrTitle"/>
          </p:nvPr>
        </p:nvSpPr>
        <p:spPr>
          <a:xfrm>
            <a:off x="2068850" y="1806333"/>
            <a:ext cx="5006400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99" name="Shape 99"/>
          <p:cNvSpPr txBox="1"/>
          <p:nvPr>
            <p:ph idx="1" type="subTitle"/>
          </p:nvPr>
        </p:nvSpPr>
        <p:spPr>
          <a:xfrm>
            <a:off x="2961650" y="3989933"/>
            <a:ext cx="32208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434343"/>
              </a:buClr>
              <a:buSzPct val="1000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434343"/>
              </a:buClr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" name="Shape 100"/>
          <p:cNvSpPr/>
          <p:nvPr/>
        </p:nvSpPr>
        <p:spPr>
          <a:xfrm>
            <a:off x="4409077" y="3465198"/>
            <a:ext cx="325800" cy="434400"/>
          </a:xfrm>
          <a:prstGeom prst="mathMultiply">
            <a:avLst>
              <a:gd fmla="val 23520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2032674" y="2882400"/>
            <a:ext cx="5078700" cy="1093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i="1" sz="2400"/>
            </a:lvl1pPr>
            <a:lvl2pPr lvl="1" rtl="0" algn="ctr">
              <a:spcBef>
                <a:spcPts val="0"/>
              </a:spcBef>
              <a:defRPr i="1"/>
            </a:lvl2pPr>
            <a:lvl3pPr lvl="2" rtl="0" algn="ctr">
              <a:spcBef>
                <a:spcPts val="0"/>
              </a:spcBef>
              <a:defRPr i="1"/>
            </a:lvl3pPr>
            <a:lvl4pPr lvl="3" rtl="0" algn="ctr">
              <a:spcBef>
                <a:spcPts val="0"/>
              </a:spcBef>
              <a:buSzPct val="100000"/>
              <a:defRPr i="1" sz="2400"/>
            </a:lvl4pPr>
            <a:lvl5pPr lvl="4" rtl="0" algn="ctr">
              <a:spcBef>
                <a:spcPts val="0"/>
              </a:spcBef>
              <a:buSzPct val="100000"/>
              <a:defRPr i="1" sz="2400"/>
            </a:lvl5pPr>
            <a:lvl6pPr lvl="5" rtl="0" algn="ctr">
              <a:spcBef>
                <a:spcPts val="0"/>
              </a:spcBef>
              <a:buSzPct val="100000"/>
              <a:defRPr i="1" sz="2400"/>
            </a:lvl6pPr>
            <a:lvl7pPr lvl="6" rtl="0" algn="ctr">
              <a:spcBef>
                <a:spcPts val="0"/>
              </a:spcBef>
              <a:buSzPct val="100000"/>
              <a:defRPr i="1" sz="2400"/>
            </a:lvl7pPr>
            <a:lvl8pPr lvl="7" rtl="0" algn="ctr">
              <a:spcBef>
                <a:spcPts val="0"/>
              </a:spcBef>
              <a:buSzPct val="100000"/>
              <a:defRPr i="1" sz="2400"/>
            </a:lvl8pPr>
            <a:lvl9pPr lvl="8" rtl="0" algn="ctr">
              <a:spcBef>
                <a:spcPts val="0"/>
              </a:spcBef>
              <a:buSzPct val="100000"/>
              <a:defRPr i="1" sz="2400"/>
            </a:lvl9pPr>
          </a:lstStyle>
          <a:p/>
        </p:txBody>
      </p:sp>
      <p:sp>
        <p:nvSpPr>
          <p:cNvPr id="103" name="Shape 103"/>
          <p:cNvSpPr txBox="1"/>
          <p:nvPr/>
        </p:nvSpPr>
        <p:spPr>
          <a:xfrm>
            <a:off x="3593400" y="9402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de-DE" sz="9600">
                <a:solidFill>
                  <a:srgbClr val="7BD100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</a:p>
        </p:txBody>
      </p:sp>
      <p:sp>
        <p:nvSpPr>
          <p:cNvPr id="104" name="Shape 104"/>
          <p:cNvSpPr/>
          <p:nvPr/>
        </p:nvSpPr>
        <p:spPr>
          <a:xfrm>
            <a:off x="7613862" y="6164015"/>
            <a:ext cx="559200" cy="7455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3187484">
            <a:off x="-24260" y="3667360"/>
            <a:ext cx="639420" cy="63942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 rot="3187806">
            <a:off x="8428208" y="1440150"/>
            <a:ext cx="949500" cy="9495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544450" y="1910120"/>
            <a:ext cx="625800" cy="8343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 rot="-2254779">
            <a:off x="8444500" y="4163760"/>
            <a:ext cx="663590" cy="764011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 rot="-1945154">
            <a:off x="421859" y="5177990"/>
            <a:ext cx="964167" cy="1152248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1775778" y="4498770"/>
            <a:ext cx="450000" cy="6000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7505616" y="1108033"/>
            <a:ext cx="436800" cy="58230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-952640">
            <a:off x="1478263" y="867155"/>
            <a:ext cx="659042" cy="855862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772950" y="-48484"/>
            <a:ext cx="398100" cy="5307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rot="1909720">
            <a:off x="540775" y="374879"/>
            <a:ext cx="412415" cy="494789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7040267" y="4416363"/>
            <a:ext cx="573600" cy="7647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893300" y="279966"/>
            <a:ext cx="2682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423393" y="5679045"/>
            <a:ext cx="260100" cy="34680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4029014" y="567304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7701275" y="2864666"/>
            <a:ext cx="2682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415225" y="5932733"/>
            <a:ext cx="268200" cy="357600"/>
          </a:xfrm>
          <a:prstGeom prst="donut">
            <a:avLst>
              <a:gd fmla="val 31040" name="adj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1479239" y="2960771"/>
            <a:ext cx="386100" cy="514799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5371264" y="5854138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 rot="-3187133">
            <a:off x="6314164" y="5818135"/>
            <a:ext cx="306420" cy="306420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567943" y="351078"/>
            <a:ext cx="260100" cy="346799"/>
          </a:xfrm>
          <a:prstGeom prst="frame">
            <a:avLst>
              <a:gd fmla="val 28897" name="adj1"/>
            </a:avLst>
          </a:prstGeom>
          <a:solidFill>
            <a:srgbClr val="667F8C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25" y="0"/>
            <a:ext cx="9144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0" y="1418000"/>
            <a:ext cx="9144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868550" y="0"/>
            <a:ext cx="7407000" cy="1418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868550" y="1881866"/>
            <a:ext cx="7407000" cy="4686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800"/>
            </a:lvl1pPr>
            <a:lvl2pPr lvl="1" rtl="0">
              <a:spcBef>
                <a:spcPts val="0"/>
              </a:spcBef>
              <a:buSzPct val="100000"/>
              <a:defRPr sz="2800"/>
            </a:lvl2pPr>
            <a:lvl3pPr lvl="2" rtl="0">
              <a:spcBef>
                <a:spcPts val="0"/>
              </a:spcBef>
              <a:buSzPct val="100000"/>
              <a:defRPr sz="2800"/>
            </a:lvl3pPr>
            <a:lvl4pPr lvl="3" rtl="0">
              <a:spcBef>
                <a:spcPts val="0"/>
              </a:spcBef>
              <a:buSzPct val="100000"/>
              <a:defRPr sz="2800"/>
            </a:lvl4pPr>
            <a:lvl5pPr lvl="4" rtl="0">
              <a:spcBef>
                <a:spcPts val="0"/>
              </a:spcBef>
              <a:buSzPct val="100000"/>
              <a:defRPr sz="2800"/>
            </a:lvl5pPr>
            <a:lvl6pPr lvl="5" rtl="0">
              <a:spcBef>
                <a:spcPts val="0"/>
              </a:spcBef>
              <a:buSzPct val="100000"/>
              <a:defRPr sz="2800"/>
            </a:lvl6pPr>
            <a:lvl7pPr lvl="6" rtl="0">
              <a:spcBef>
                <a:spcPts val="0"/>
              </a:spcBef>
              <a:buSzPct val="100000"/>
              <a:defRPr sz="2800"/>
            </a:lvl7pPr>
            <a:lvl8pPr lvl="7" rtl="0">
              <a:spcBef>
                <a:spcPts val="0"/>
              </a:spcBef>
              <a:buSzPct val="100000"/>
              <a:defRPr sz="2800"/>
            </a:lvl8pPr>
            <a:lvl9pPr lvl="8" rtl="0">
              <a:spcBef>
                <a:spcPts val="0"/>
              </a:spcBef>
              <a:buSzPct val="100000"/>
              <a:defRPr sz="2800"/>
            </a:lvl9pPr>
          </a:lstStyle>
          <a:p/>
        </p:txBody>
      </p:sp>
      <p:sp>
        <p:nvSpPr>
          <p:cNvPr id="130" name="Shape 130"/>
          <p:cNvSpPr/>
          <p:nvPr/>
        </p:nvSpPr>
        <p:spPr>
          <a:xfrm>
            <a:off x="600350" y="4255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771439" y="781971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-1668148">
            <a:off x="1713120" y="-13722"/>
            <a:ext cx="273355" cy="3363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099000" y="-244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 rot="1368516">
            <a:off x="7057987" y="1032660"/>
            <a:ext cx="399325" cy="504344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rot="1910082">
            <a:off x="8039826" y="1069244"/>
            <a:ext cx="277551" cy="33302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72750" y="12193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rot="1580656">
            <a:off x="102112" y="158292"/>
            <a:ext cx="278526" cy="345373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rot="3187806">
            <a:off x="1114087" y="975870"/>
            <a:ext cx="211500" cy="211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8797925" y="9159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434356" y="254091"/>
            <a:ext cx="2664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7656287" y="425560"/>
            <a:ext cx="1794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-25" y="0"/>
            <a:ext cx="9144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0" y="1418000"/>
            <a:ext cx="9144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600350" y="4255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771439" y="781971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 rot="-1668148">
            <a:off x="1713120" y="-13722"/>
            <a:ext cx="273355" cy="3363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7099000" y="-244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/>
        </p:nvSpPr>
        <p:spPr>
          <a:xfrm rot="1368516">
            <a:off x="7057987" y="1032660"/>
            <a:ext cx="399325" cy="504344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/>
        </p:nvSpPr>
        <p:spPr>
          <a:xfrm rot="1910082">
            <a:off x="8039826" y="1069244"/>
            <a:ext cx="277551" cy="33302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272750" y="12193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/>
        </p:nvSpPr>
        <p:spPr>
          <a:xfrm rot="1580656">
            <a:off x="102112" y="158292"/>
            <a:ext cx="278526" cy="345373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 rot="3187806">
            <a:off x="1114087" y="975870"/>
            <a:ext cx="211500" cy="211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8797925" y="9159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8434356" y="254091"/>
            <a:ext cx="2664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7656287" y="425560"/>
            <a:ext cx="1794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457200" y="-1"/>
            <a:ext cx="8229600" cy="1418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17750" y="1809500"/>
            <a:ext cx="3741600" cy="475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4684653" y="1809500"/>
            <a:ext cx="3741600" cy="4758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-25" y="0"/>
            <a:ext cx="9144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0" y="1418000"/>
            <a:ext cx="9144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00350" y="4255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771439" y="781971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 rot="-1668148">
            <a:off x="1713120" y="-13722"/>
            <a:ext cx="273355" cy="3363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7099000" y="-244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/>
        </p:nvSpPr>
        <p:spPr>
          <a:xfrm rot="1368516">
            <a:off x="7057987" y="1032660"/>
            <a:ext cx="399325" cy="504344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/>
        </p:nvSpPr>
        <p:spPr>
          <a:xfrm rot="1910082">
            <a:off x="8039826" y="1069244"/>
            <a:ext cx="277551" cy="33302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272750" y="12193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 rot="1580656">
            <a:off x="102112" y="158292"/>
            <a:ext cx="278526" cy="345373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 rot="3187806">
            <a:off x="1114087" y="975870"/>
            <a:ext cx="211500" cy="211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797925" y="9159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434356" y="254091"/>
            <a:ext cx="2664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7656287" y="425560"/>
            <a:ext cx="1794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457200" y="-1"/>
            <a:ext cx="8229600" cy="1418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57200" y="1817533"/>
            <a:ext cx="2631900" cy="475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3223963" y="1817533"/>
            <a:ext cx="2631900" cy="475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3" type="body"/>
          </p:nvPr>
        </p:nvSpPr>
        <p:spPr>
          <a:xfrm>
            <a:off x="5990727" y="1817533"/>
            <a:ext cx="2631899" cy="4750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-25" y="0"/>
            <a:ext cx="9144000" cy="1418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0" y="1418000"/>
            <a:ext cx="9144000" cy="543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600350" y="425566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771439" y="781971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 rot="-1668148">
            <a:off x="1713120" y="-13722"/>
            <a:ext cx="273355" cy="3363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7099000" y="-24433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/>
        </p:nvSpPr>
        <p:spPr>
          <a:xfrm rot="1368516">
            <a:off x="7057987" y="1032660"/>
            <a:ext cx="399325" cy="504344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 rot="1910082">
            <a:off x="8039826" y="1069244"/>
            <a:ext cx="277551" cy="33302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272750" y="12193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 rot="1580656">
            <a:off x="102112" y="158292"/>
            <a:ext cx="278526" cy="345373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 rot="3187806">
            <a:off x="1114087" y="975870"/>
            <a:ext cx="211500" cy="211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8797925" y="915951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434356" y="254091"/>
            <a:ext cx="2664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656287" y="425560"/>
            <a:ext cx="1794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457200" y="-1"/>
            <a:ext cx="8229600" cy="1418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 flipH="1" rot="10800000">
            <a:off x="0" y="5859600"/>
            <a:ext cx="9144000" cy="998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/>
        </p:nvSpPr>
        <p:spPr>
          <a:xfrm flipH="1" rot="10800000">
            <a:off x="25" y="0"/>
            <a:ext cx="9144000" cy="58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 flipH="1" rot="10800000">
            <a:off x="600362" y="5957617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 flipH="1" rot="10800000">
            <a:off x="2072752" y="5740779"/>
            <a:ext cx="386100" cy="5148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/>
          <p:nvPr/>
        </p:nvSpPr>
        <p:spPr>
          <a:xfrm flipH="1" rot="-9131852">
            <a:off x="1713132" y="6542173"/>
            <a:ext cx="273355" cy="3363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/>
        </p:nvSpPr>
        <p:spPr>
          <a:xfrm flipH="1" rot="10800000">
            <a:off x="7099012" y="6531684"/>
            <a:ext cx="268200" cy="35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 flipH="1" rot="9431484">
            <a:off x="6657249" y="5943462"/>
            <a:ext cx="399325" cy="504344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/>
        </p:nvSpPr>
        <p:spPr>
          <a:xfrm flipH="1" rot="8889918">
            <a:off x="7997614" y="5831651"/>
            <a:ext cx="277551" cy="333021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/>
        </p:nvSpPr>
        <p:spPr>
          <a:xfrm flipH="1" rot="10800000">
            <a:off x="990537" y="6485366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 flipH="1" rot="9219344">
            <a:off x="102125" y="6361185"/>
            <a:ext cx="278526" cy="345373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 flipH="1" rot="7612194">
            <a:off x="1273687" y="6030680"/>
            <a:ext cx="211500" cy="2115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 flipH="1" rot="10800000">
            <a:off x="8761762" y="6128232"/>
            <a:ext cx="185100" cy="246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 flipH="1" rot="10800000">
            <a:off x="8309194" y="6431260"/>
            <a:ext cx="266400" cy="3552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 flipH="1" rot="10800000">
            <a:off x="7656299" y="6200190"/>
            <a:ext cx="179400" cy="2391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2346325" y="5875066"/>
            <a:ext cx="4451400" cy="99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360"/>
              </a:spcBef>
              <a:buClr>
                <a:srgbClr val="FFFFFF"/>
              </a:buClr>
              <a:buSzPct val="1000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-25" y="0"/>
            <a:ext cx="9144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7813718" y="6244171"/>
            <a:ext cx="499200" cy="665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 rot="3188158">
            <a:off x="-29646" y="3908713"/>
            <a:ext cx="586080" cy="58608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 rot="3187806">
            <a:off x="8456031" y="1578066"/>
            <a:ext cx="847499" cy="847499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310640" y="2069626"/>
            <a:ext cx="573600" cy="764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 rot="-2254328">
            <a:off x="8536926" y="4129279"/>
            <a:ext cx="592364" cy="682193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 rot="-1945317">
            <a:off x="155678" y="5499652"/>
            <a:ext cx="883520" cy="1056029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240045" y="4750634"/>
            <a:ext cx="412500" cy="5499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7555136" y="804232"/>
            <a:ext cx="389700" cy="5196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 rot="-953205">
            <a:off x="965777" y="881873"/>
            <a:ext cx="603864" cy="78415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7957722" y="-99565"/>
            <a:ext cx="355200" cy="4737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 rot="1911645">
            <a:off x="258900" y="263681"/>
            <a:ext cx="377943" cy="45351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7675748" y="5102635"/>
            <a:ext cx="511800" cy="6825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2065152" y="326634"/>
            <a:ext cx="245700" cy="3276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857704" y="6109200"/>
            <a:ext cx="238500" cy="31800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015532" y="125466"/>
            <a:ext cx="353700" cy="471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8066931" y="3114584"/>
            <a:ext cx="239400" cy="319200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3200947" y="6291026"/>
            <a:ext cx="245700" cy="327599"/>
          </a:xfrm>
          <a:prstGeom prst="donut">
            <a:avLst>
              <a:gd fmla="val 31040" name="adj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348281" y="3261064"/>
            <a:ext cx="353700" cy="471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5643075" y="6159047"/>
            <a:ext cx="344700" cy="459600"/>
          </a:xfrm>
          <a:prstGeom prst="mathMultiply">
            <a:avLst>
              <a:gd fmla="val 23520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 rot="-3187052">
            <a:off x="6653767" y="5935509"/>
            <a:ext cx="273420" cy="273420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6422056" y="176635"/>
            <a:ext cx="232200" cy="309599"/>
          </a:xfrm>
          <a:prstGeom prst="frame">
            <a:avLst>
              <a:gd fmla="val 28897" name="adj1"/>
            </a:avLst>
          </a:prstGeom>
          <a:solidFill>
            <a:srgbClr val="FFFFFF">
              <a:alpha val="242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without decoratio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-25" y="0"/>
            <a:ext cx="9144000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sole Standard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251519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76200" lvl="3" marL="1600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76200" lvl="4" marL="2057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0" y="476672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FFFF00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Zwischentite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683568" y="4509119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6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m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8600" sx="103000" rotWithShape="0" algn="tl" dir="2700000" dist="101600" sy="103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83568" y="4509119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6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Ubuntu Mono"/>
              <a:buNone/>
              <a:defRPr b="0" i="0" sz="1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Tahoma"/>
              <a:buNone/>
              <a:defRPr b="0" i="0" sz="1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251519" y="1844824"/>
            <a:ext cx="4248472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44007" y="1844824"/>
            <a:ext cx="4248472" cy="4464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0" y="476672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FFFF00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Row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251519" y="1916832"/>
            <a:ext cx="86409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251519" y="4149080"/>
            <a:ext cx="86409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0" y="476672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FFFF00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sole Co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0" y="476672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rgbClr val="FFFF00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28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emo Intr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11F51"/>
              </a:buClr>
              <a:buFont typeface="Ubuntu Mono"/>
              <a:buNone/>
              <a:defRPr b="1" i="0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23850" y="4221087"/>
            <a:ext cx="8208962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00"/>
              </a:spcBef>
              <a:buClr>
                <a:srgbClr val="17175D"/>
              </a:buClr>
              <a:buFont typeface="Arial"/>
              <a:buNone/>
              <a:defRPr b="0" i="0" sz="2000" u="none" cap="none" strike="noStrike">
                <a:solidFill>
                  <a:srgbClr val="17175D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owerShell Cod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251519" y="260647"/>
            <a:ext cx="8640960" cy="63367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4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9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FFFFFF"/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60007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2362200" y="381000"/>
            <a:ext cx="563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533400" y="762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220662" y="1268759"/>
            <a:ext cx="8694736" cy="4427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4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–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–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»"/>
              <a:defRPr b="0" i="0" sz="2000" u="none" cap="none" strike="noStrike">
                <a:solidFill>
                  <a:schemeClr val="lt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Char char="»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5" name="Shape 15"/>
          <p:cNvSpPr txBox="1"/>
          <p:nvPr/>
        </p:nvSpPr>
        <p:spPr>
          <a:xfrm>
            <a:off x="2362200" y="381000"/>
            <a:ext cx="563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11678" t="-2045"/>
          <a:stretch/>
        </p:blipFill>
        <p:spPr>
          <a:xfrm>
            <a:off x="5908987" y="6021287"/>
            <a:ext cx="3055499" cy="70604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158750" lvl="1" marL="74295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101600" lvl="2" marL="1143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2" name="Shape 42"/>
          <p:cNvPicPr preferRelativeResize="0"/>
          <p:nvPr/>
        </p:nvPicPr>
        <p:blipFill rotWithShape="1">
          <a:blip r:embed="rId1">
            <a:alphaModFix/>
          </a:blip>
          <a:srcRect b="0" l="0" r="12339" t="0"/>
          <a:stretch/>
        </p:blipFill>
        <p:spPr>
          <a:xfrm>
            <a:off x="7047275" y="6383273"/>
            <a:ext cx="1989220" cy="4301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BD100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-1"/>
            <a:ext cx="82296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868550" y="1881866"/>
            <a:ext cx="7407000" cy="46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rgbClr val="7BD100"/>
              </a:buClr>
              <a:buSzPct val="100000"/>
              <a:buFont typeface="Varela Round"/>
              <a:buChar char="×"/>
              <a:defRPr sz="30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480"/>
              </a:spcBef>
              <a:buClr>
                <a:srgbClr val="7BD100"/>
              </a:buClr>
              <a:buSzPct val="100000"/>
              <a:buFont typeface="Varela Round"/>
              <a:buChar char="×"/>
              <a:defRPr sz="24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360"/>
              </a:spcBef>
              <a:buClr>
                <a:srgbClr val="7BD100"/>
              </a:buClr>
              <a:buSzPct val="100000"/>
              <a:buFont typeface="Varela Round"/>
              <a:buChar char="×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360"/>
              </a:spcBef>
              <a:buClr>
                <a:srgbClr val="546973"/>
              </a:buClr>
              <a:buSzPct val="100000"/>
              <a:buFont typeface="Varela Round"/>
              <a:defRPr sz="1800">
                <a:solidFill>
                  <a:srgbClr val="546973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ttHodge/WindowsErrbo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hodgkins.io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683568" y="1412775"/>
            <a:ext cx="7772400" cy="9300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ChatOps with PowerShell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74439" y="6093296"/>
            <a:ext cx="4617639" cy="564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rPr lang="de-DE"/>
              <a:t>Matthew Hodgkins - @matthodge</a:t>
            </a:r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x="684212" y="2781300"/>
            <a:ext cx="7772400" cy="935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rPr lang="de-DE"/>
              <a:t>Just make a bot do it.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de-DE"/>
              <a:t>What are the benefits?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de-DE"/>
              <a:t>Friendly wrapper around automation</a:t>
            </a:r>
            <a:br>
              <a:rPr lang="de-DE"/>
            </a:br>
          </a:p>
          <a:p>
            <a:pPr lvl="0" rtl="0">
              <a:spcBef>
                <a:spcPts val="0"/>
              </a:spcBef>
            </a:pPr>
            <a:r>
              <a:rPr lang="de-DE"/>
              <a:t>Transparency</a:t>
            </a:r>
            <a:br>
              <a:rPr lang="de-DE"/>
            </a:br>
          </a:p>
          <a:p>
            <a:pPr lvl="0" rtl="0">
              <a:spcBef>
                <a:spcPts val="0"/>
              </a:spcBef>
            </a:pPr>
            <a:r>
              <a:rPr lang="de-DE"/>
              <a:t>Onboarding people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de-DE"/>
              <a:t>How does it </a:t>
            </a:r>
            <a:r>
              <a:rPr lang="de-DE"/>
              <a:t>benefit</a:t>
            </a:r>
            <a:r>
              <a:rPr lang="de-DE"/>
              <a:t> you</a:t>
            </a:r>
            <a:r>
              <a:rPr lang="de-DE"/>
              <a:t>?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de-DE"/>
              <a:t>How does it benefit you?</a:t>
            </a:r>
          </a:p>
        </p:txBody>
      </p:sp>
      <p:pic>
        <p:nvPicPr>
          <p:cNvPr descr="1409765339_rabbits_cover_man_during_feeding_frenzy.gif"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381" y="1919250"/>
            <a:ext cx="6495250" cy="393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Bots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3568" y="4509119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de-DE"/>
              <a:t>The Bot E</a:t>
            </a:r>
            <a:r>
              <a:rPr lang="de-DE"/>
              <a:t>xperience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" y="1845250"/>
            <a:ext cx="5404724" cy="416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950" y="1845250"/>
            <a:ext cx="3192059" cy="142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0950" y="3416425"/>
            <a:ext cx="3192050" cy="25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Errbot + Slack + PowerShell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12" y="3021549"/>
            <a:ext cx="1541825" cy="15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3712" y="3244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187" y="3475956"/>
            <a:ext cx="1219198" cy="911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7437" y="3629950"/>
            <a:ext cx="577276" cy="60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1912" y="3629962"/>
            <a:ext cx="577276" cy="60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251519" y="260647"/>
            <a:ext cx="8640900" cy="6336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Full code from demo at:</a:t>
            </a:r>
            <a:r>
              <a:rPr lang="de-DE"/>
              <a:t> </a:t>
            </a: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  <a:hlinkClick r:id="rId3"/>
              </a:rPr>
              <a:t>github.com/MattHodge/WindowsErrbot</a:t>
            </a:r>
            <a:b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</a:b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# # # # # # # # # # # 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Install Requirements</a:t>
            </a: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# # # # # # # # # # # </a:t>
            </a: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t/>
            </a:r>
            <a:endParaRPr sz="1700">
              <a:solidFill>
                <a:srgbClr val="0064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Use Chocolatey to install python &amp; git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de-DE" sz="1700">
                <a:solidFill>
                  <a:schemeClr val="hlink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choco</a:t>
            </a:r>
            <a:r>
              <a:rPr lang="de-DE"/>
              <a:t> </a:t>
            </a:r>
            <a:r>
              <a:rPr lang="de-DE" sz="1700">
                <a:solidFill>
                  <a:srgbClr val="8A2BE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install python</a:t>
            </a:r>
            <a:r>
              <a:rPr lang="de-DE"/>
              <a:t> </a:t>
            </a:r>
            <a:r>
              <a:rPr lang="de-DE" sz="1700">
                <a:solidFill>
                  <a:srgbClr val="000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-y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de-DE" sz="1700">
                <a:solidFill>
                  <a:schemeClr val="hlink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choco</a:t>
            </a:r>
            <a:r>
              <a:rPr lang="de-DE"/>
              <a:t> </a:t>
            </a:r>
            <a:r>
              <a:rPr lang="de-DE" sz="1700">
                <a:solidFill>
                  <a:srgbClr val="8A2BE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install git.install</a:t>
            </a:r>
            <a:r>
              <a:rPr lang="de-DE"/>
              <a:t> </a:t>
            </a:r>
            <a:r>
              <a:rPr lang="de-DE" sz="1700">
                <a:solidFill>
                  <a:srgbClr val="000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# # # # # # # # # # #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Install Python Packages</a:t>
            </a: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# # # # # # # # # # # </a:t>
            </a: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t/>
            </a:r>
            <a:endParaRPr sz="1700">
              <a:solidFill>
                <a:srgbClr val="0064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Upgrade python package manager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lang="de-DE" sz="1700">
                <a:solidFill>
                  <a:schemeClr val="hlink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python</a:t>
            </a:r>
            <a:r>
              <a:rPr lang="de-DE"/>
              <a:t> </a:t>
            </a:r>
            <a:r>
              <a:rPr lang="de-DE" sz="1700">
                <a:solidFill>
                  <a:srgbClr val="000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-m</a:t>
            </a:r>
            <a:r>
              <a:rPr lang="de-DE"/>
              <a:t> </a:t>
            </a:r>
            <a:r>
              <a:rPr lang="de-DE" sz="1700">
                <a:solidFill>
                  <a:srgbClr val="8A2BE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pip install --upgrade pip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t/>
            </a:r>
            <a:endParaRPr sz="1700">
              <a:solidFill>
                <a:srgbClr val="8A2BE2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rgbClr val="006400"/>
              </a:buClr>
              <a:buSzPct val="25000"/>
              <a:buFont typeface="Arial"/>
              <a:buNone/>
            </a:pPr>
            <a:r>
              <a:rPr lang="de-DE" sz="1700">
                <a:solidFill>
                  <a:srgbClr val="0064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# Install python packages (requirements file from git repo)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de-DE" sz="1700">
                <a:solidFill>
                  <a:schemeClr val="hlink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python</a:t>
            </a:r>
            <a:r>
              <a:rPr lang="de-DE"/>
              <a:t> </a:t>
            </a:r>
            <a:r>
              <a:rPr lang="de-DE" sz="1700">
                <a:solidFill>
                  <a:srgbClr val="000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-m</a:t>
            </a:r>
            <a:r>
              <a:rPr lang="de-DE"/>
              <a:t> </a:t>
            </a:r>
            <a:r>
              <a:rPr lang="de-DE" sz="1700">
                <a:solidFill>
                  <a:srgbClr val="8A2BE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pip install </a:t>
            </a:r>
            <a:r>
              <a:rPr lang="de-DE" sz="1700">
                <a:solidFill>
                  <a:srgbClr val="00008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-r</a:t>
            </a:r>
            <a:r>
              <a:rPr lang="de-DE" sz="1700">
                <a:solidFill>
                  <a:srgbClr val="8A2BE2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./requirements.txt</a:t>
            </a:r>
          </a:p>
          <a:p>
            <a:pPr lvl="0" rtl="0">
              <a:lnSpc>
                <a:spcPct val="90000"/>
              </a:lnSpc>
              <a:spcBef>
                <a:spcPts val="340"/>
              </a:spcBef>
              <a:buClr>
                <a:schemeClr val="hlink"/>
              </a:buClr>
              <a:buSzPct val="25000"/>
              <a:buFont typeface="Arial"/>
              <a:buNone/>
            </a:pPr>
            <a:r>
              <a:t/>
            </a:r>
            <a:endParaRPr sz="1700">
              <a:solidFill>
                <a:srgbClr val="0064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F00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1</a:t>
            </a:r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323850" y="4221087"/>
            <a:ext cx="8208962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Bring Errbot Online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t Concept - Page 1.png"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5" y="152400"/>
            <a:ext cx="845057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2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Errbot Folder Structure &amp; Hello World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Why does this happen?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descr="giphy.gif" id="249" name="Shape 249"/>
          <p:cNvPicPr preferRelativeResize="0"/>
          <p:nvPr/>
        </p:nvPicPr>
        <p:blipFill rotWithShape="1">
          <a:blip r:embed="rId3">
            <a:alphaModFix/>
          </a:blip>
          <a:srcRect b="0" l="29027" r="0" t="0"/>
          <a:stretch/>
        </p:blipFill>
        <p:spPr>
          <a:xfrm>
            <a:off x="-2012997" y="0"/>
            <a:ext cx="116997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0" y="908720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Making it look pretty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251519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*bold*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&gt; Block quote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`emphasis`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```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de-DE"/>
              <a:t>  Code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de-DE"/>
              <a:t>  Block 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de-DE"/>
              <a:t>  ```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3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Slack formatting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Now </a:t>
            </a:r>
            <a:r>
              <a:rPr lang="de-DE"/>
              <a:t>let's</a:t>
            </a:r>
            <a:r>
              <a:rPr lang="de-DE"/>
              <a:t> bring in PowerShell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457200" marR="0" rtl="0" algn="l">
              <a:spcBef>
                <a:spcPts val="560"/>
              </a:spcBef>
              <a:spcAft>
                <a:spcPts val="0"/>
              </a:spcAft>
            </a:pPr>
            <a:r>
              <a:rPr lang="de-DE"/>
              <a:t>By calling</a:t>
            </a:r>
            <a:br>
              <a:rPr lang="de-DE"/>
            </a:br>
            <a:r>
              <a:rPr lang="de-DE"/>
              <a:t>powershell.exe -command &amp;{ xx }</a:t>
            </a:r>
            <a:br>
              <a:rPr lang="de-DE"/>
            </a:br>
          </a:p>
          <a:p>
            <a:pPr indent="-228600" lvl="0" marL="457200" marR="0" rtl="0" algn="l">
              <a:spcBef>
                <a:spcPts val="560"/>
              </a:spcBef>
              <a:spcAft>
                <a:spcPts val="0"/>
              </a:spcAft>
            </a:pPr>
            <a:r>
              <a:rPr lang="de-DE"/>
              <a:t>Capturing the result</a:t>
            </a:r>
            <a:br>
              <a:rPr lang="de-DE"/>
            </a:br>
          </a:p>
          <a:p>
            <a:pPr indent="-228600" lvl="0" marL="457200" marR="0" rtl="0" algn="l">
              <a:spcBef>
                <a:spcPts val="560"/>
              </a:spcBef>
              <a:spcAft>
                <a:spcPts val="0"/>
              </a:spcAft>
            </a:pPr>
            <a:r>
              <a:rPr lang="de-DE"/>
              <a:t>Sending it to Slack</a:t>
            </a: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</a:t>
            </a:r>
            <a:r>
              <a:rPr lang="de-DE"/>
              <a:t>4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PowerShell Time :D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PowerShell Remoting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Use PS remoting like normal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Pywinrm (cross platform)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</a:t>
            </a:r>
            <a:r>
              <a:rPr lang="de-DE"/>
              <a:t>5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Pywirnm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Security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251544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Don’t store your passwords in code!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Audit logs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Be selective with access to commands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23528" y="1700808"/>
            <a:ext cx="8229600" cy="20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011F51"/>
              </a:buClr>
              <a:buSzPct val="25000"/>
              <a:buFont typeface="Ubuntu Mono"/>
              <a:buNone/>
            </a:pPr>
            <a:r>
              <a:rPr b="1" i="0" lang="de-DE" sz="12000" u="none" cap="none" strike="noStrike">
                <a:solidFill>
                  <a:srgbClr val="011F51"/>
                </a:solidFill>
                <a:latin typeface="Ubuntu Mono"/>
                <a:ea typeface="Ubuntu Mono"/>
                <a:cs typeface="Ubuntu Mono"/>
                <a:sym typeface="Ubuntu Mono"/>
              </a:rPr>
              <a:t>Demo </a:t>
            </a:r>
            <a:r>
              <a:rPr lang="de-DE"/>
              <a:t>6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23850" y="4221087"/>
            <a:ext cx="82089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370"/>
              </a:spcBef>
              <a:buClr>
                <a:srgbClr val="17175D"/>
              </a:buClr>
              <a:buSzPct val="25000"/>
              <a:buFont typeface="Arial"/>
              <a:buNone/>
            </a:pPr>
            <a:r>
              <a:rPr lang="de-DE" sz="1850"/>
              <a:t>Security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Wrap Up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ChatOps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Bots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Deploying a bot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Basics of Errbot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Integrating PowerShell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Security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Your action plan</a:t>
            </a:r>
          </a:p>
        </p:txBody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251544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Clone the demo code:</a:t>
            </a:r>
            <a:br>
              <a:rPr lang="de-DE"/>
            </a:br>
            <a:r>
              <a:rPr lang="de-DE"/>
              <a:t>https://github.com/MattHodge/WindowsErrbot</a:t>
            </a:r>
          </a:p>
          <a:p>
            <a:pPr lv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Run install_errbot.ps1</a:t>
            </a:r>
          </a:p>
          <a:p>
            <a:pPr lv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Add your slack token as env variable</a:t>
            </a:r>
          </a:p>
          <a:p>
            <a:pPr lv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Run start_errbot.ps1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Start running your PS functions from chat!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68550" y="0"/>
            <a:ext cx="7407000" cy="1418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868550" y="1881866"/>
            <a:ext cx="7407000" cy="468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256" name="Shape 256"/>
          <p:cNvPicPr preferRelativeResize="0"/>
          <p:nvPr/>
        </p:nvPicPr>
        <p:blipFill rotWithShape="1">
          <a:blip r:embed="rId3">
            <a:alphaModFix/>
          </a:blip>
          <a:srcRect b="0" l="21666" r="0" t="12280"/>
          <a:stretch/>
        </p:blipFill>
        <p:spPr>
          <a:xfrm>
            <a:off x="0" y="0"/>
            <a:ext cx="10869850" cy="684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Why does this happen?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descr="giphy.gif" id="423" name="Shape 423"/>
          <p:cNvPicPr preferRelativeResize="0"/>
          <p:nvPr/>
        </p:nvPicPr>
        <p:blipFill rotWithShape="1">
          <a:blip r:embed="rId3">
            <a:alphaModFix/>
          </a:blip>
          <a:srcRect b="0" l="29027" r="0" t="0"/>
          <a:stretch/>
        </p:blipFill>
        <p:spPr>
          <a:xfrm>
            <a:off x="-2012997" y="0"/>
            <a:ext cx="116997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599310" y="1029398"/>
            <a:ext cx="7772400" cy="13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Questions?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793" y="3394694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buSzPct val="100000"/>
              <a:buChar char="●"/>
            </a:pPr>
            <a:r>
              <a:rPr lang="de-DE" sz="2800"/>
              <a:t>Matthew Hodgkins</a:t>
            </a:r>
          </a:p>
          <a:p>
            <a:pPr indent="-342900" lvl="0" marL="342900" rtl="0" algn="l">
              <a:spcBef>
                <a:spcPts val="560"/>
              </a:spcBef>
              <a:buSzPct val="100000"/>
              <a:buChar char="●"/>
            </a:pPr>
            <a:r>
              <a:rPr lang="de-DE" sz="2800"/>
              <a:t>Twitter: @matthodge</a:t>
            </a:r>
          </a:p>
          <a:p>
            <a:pPr indent="-342900" lvl="0" marL="342900" rtl="0" algn="l">
              <a:spcBef>
                <a:spcPts val="560"/>
              </a:spcBef>
              <a:buSzPct val="100000"/>
              <a:buChar char="●"/>
            </a:pPr>
            <a:r>
              <a:rPr lang="de-DE" sz="2800"/>
              <a:t>Blog: </a:t>
            </a:r>
            <a:r>
              <a:rPr lang="de-DE" sz="2800">
                <a:solidFill>
                  <a:srgbClr val="FFFFFF"/>
                </a:solidFill>
                <a:hlinkClick r:id="rId3"/>
              </a:rPr>
              <a:t>https://hodgkins.io</a:t>
            </a:r>
          </a:p>
          <a:p>
            <a:pPr indent="-342900" lvl="0" marL="342900" rtl="0" algn="l">
              <a:spcBef>
                <a:spcPts val="560"/>
              </a:spcBef>
              <a:buSzPct val="100000"/>
              <a:buChar char="●"/>
            </a:pPr>
            <a:r>
              <a:rPr lang="de-DE" sz="2800"/>
              <a:t>Coolblue - careersatcoolblue.com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0" y="908720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3600" u="none" cap="none" strike="noStrike">
                <a:solidFill>
                  <a:srgbClr val="FFFF00"/>
                </a:solidFill>
                <a:latin typeface="Ubuntu Mono"/>
                <a:ea typeface="Ubuntu Mono"/>
                <a:cs typeface="Ubuntu Mono"/>
                <a:sym typeface="Ubuntu Mono"/>
              </a:rPr>
              <a:t>Agenda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251519" y="1916832"/>
            <a:ext cx="8640960" cy="4392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What is ChatOps?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Bots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Deploying a bot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Code examples and demos</a:t>
            </a: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Ubuntu Mono"/>
              <a:buChar char="•"/>
            </a:pPr>
            <a:r>
              <a:rPr lang="de-DE"/>
              <a:t>Security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0" y="908720"/>
            <a:ext cx="9144000" cy="792087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Why does this happen?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descr="giphy.gif" id="269" name="Shape 269"/>
          <p:cNvPicPr preferRelativeResize="0"/>
          <p:nvPr/>
        </p:nvPicPr>
        <p:blipFill rotWithShape="1">
          <a:blip r:embed="rId3">
            <a:alphaModFix/>
          </a:blip>
          <a:srcRect b="0" l="21666" r="0" t="12280"/>
          <a:stretch/>
        </p:blipFill>
        <p:spPr>
          <a:xfrm>
            <a:off x="1467999" y="1916825"/>
            <a:ext cx="6327424" cy="398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Why does this happen?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de-DE"/>
              <a:t>Distribution is hard</a:t>
            </a:r>
          </a:p>
          <a:p>
            <a:pPr lvl="0" rtl="0">
              <a:spcBef>
                <a:spcPts val="0"/>
              </a:spcBef>
            </a:pPr>
            <a:r>
              <a:rPr lang="de-DE"/>
              <a:t>The command prompt is forgotten </a:t>
            </a:r>
          </a:p>
          <a:p>
            <a:pPr lvl="0" rtl="0">
              <a:spcBef>
                <a:spcPts val="0"/>
              </a:spcBef>
            </a:pPr>
            <a:r>
              <a:rPr lang="de-DE"/>
              <a:t>Permissions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611560" y="2498973"/>
            <a:ext cx="7772400" cy="13620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ChatOps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3568" y="4509119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Ubuntu Mono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What is ChatOps?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de-DE"/>
              <a:t>Bringing tools into chat</a:t>
            </a:r>
          </a:p>
          <a:p>
            <a:pPr lvl="0" rtl="0">
              <a:spcBef>
                <a:spcPts val="0"/>
              </a:spcBef>
            </a:pPr>
            <a:r>
              <a:rPr lang="de-DE"/>
              <a:t>Making work more </a:t>
            </a:r>
            <a:r>
              <a:rPr lang="de-DE"/>
              <a:t>visible</a:t>
            </a:r>
          </a:p>
          <a:p>
            <a:pPr lvl="0" rtl="0">
              <a:spcBef>
                <a:spcPts val="0"/>
              </a:spcBef>
            </a:pPr>
            <a:r>
              <a:rPr lang="de-DE"/>
              <a:t>Communication and automation in the same place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0" y="908720"/>
            <a:ext cx="9144000" cy="79200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txBody>
          <a:bodyPr anchorCtr="0" anchor="ctr" bIns="45700" lIns="360000" rIns="91425" tIns="45700">
            <a:noAutofit/>
          </a:bodyPr>
          <a:lstStyle/>
          <a:p>
            <a:pPr indent="-69850" lvl="0" marL="0" marR="0" rtl="0" algn="l">
              <a:spcBef>
                <a:spcPts val="0"/>
              </a:spcBef>
              <a:spcAft>
                <a:spcPts val="0"/>
              </a:spcAft>
              <a:buSzPct val="30555"/>
              <a:buNone/>
            </a:pPr>
            <a:r>
              <a:rPr lang="de-DE"/>
              <a:t>What tools could I bring into chat?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251519" y="1916832"/>
            <a:ext cx="8640900" cy="43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</a:pPr>
            <a:r>
              <a:rPr lang="de-DE"/>
              <a:t>Restart services</a:t>
            </a:r>
          </a:p>
          <a:p>
            <a:pPr lvl="0" rtl="0">
              <a:spcBef>
                <a:spcPts val="0"/>
              </a:spcBef>
            </a:pPr>
            <a:r>
              <a:rPr lang="de-DE"/>
              <a:t>Add users to Active Directory</a:t>
            </a:r>
          </a:p>
          <a:p>
            <a:pPr lvl="0" rtl="0">
              <a:spcBef>
                <a:spcPts val="0"/>
              </a:spcBef>
            </a:pPr>
            <a:r>
              <a:rPr lang="de-DE"/>
              <a:t>Create tickets</a:t>
            </a:r>
          </a:p>
          <a:p>
            <a:pPr lvl="0" rtl="0">
              <a:spcBef>
                <a:spcPts val="0"/>
              </a:spcBef>
            </a:pPr>
            <a:r>
              <a:rPr lang="de-DE"/>
              <a:t>Start deployments</a:t>
            </a:r>
          </a:p>
          <a:p>
            <a:pPr lvl="0" rtl="0">
              <a:spcBef>
                <a:spcPts val="0"/>
              </a:spcBef>
            </a:pPr>
            <a:r>
              <a:rPr lang="de-DE"/>
              <a:t>Pull event logs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Ira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